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libri (MS)" charset="1" panose="020F0502020204030204"/>
      <p:regular r:id="rId10"/>
    </p:embeddedFont>
    <p:embeddedFont>
      <p:font typeface="Calibri (MS) Bold" charset="1" panose="020F0702030404030204"/>
      <p:regular r:id="rId11"/>
    </p:embeddedFont>
    <p:embeddedFont>
      <p:font typeface="Calibri (MS) Italics" charset="1" panose="020F05020202040A0204"/>
      <p:regular r:id="rId12"/>
    </p:embeddedFont>
    <p:embeddedFont>
      <p:font typeface="Calibri (MS) Bold Italics" charset="1" panose="020F07020304040A0204"/>
      <p:regular r:id="rId13"/>
    </p:embeddedFont>
    <p:embeddedFont>
      <p:font typeface="Calibri (MS) Light" charset="1" panose="020F0302020204030204"/>
      <p:regular r:id="rId14"/>
    </p:embeddedFont>
    <p:embeddedFont>
      <p:font typeface="Calibri (MS) Light Italics" charset="1" panose="020F0302020204030204"/>
      <p:regular r:id="rId15"/>
    </p:embeddedFont>
    <p:embeddedFont>
      <p:font typeface="Raleway 1" charset="1" panose="020B0503030101060003"/>
      <p:regular r:id="rId16"/>
    </p:embeddedFont>
    <p:embeddedFont>
      <p:font typeface="Raleway 1 Bold" charset="1" panose="020B0803030101060003"/>
      <p:regular r:id="rId17"/>
    </p:embeddedFont>
    <p:embeddedFont>
      <p:font typeface="Raleway 1 Thin" charset="1" panose="020B0203030101060003"/>
      <p:regular r:id="rId18"/>
    </p:embeddedFont>
    <p:embeddedFont>
      <p:font typeface="Raleway 1 Heavy" charset="1" panose="020B0003030101060003"/>
      <p:regular r:id="rId19"/>
    </p:embeddedFont>
    <p:embeddedFont>
      <p:font typeface="Raleway 2" charset="1" panose="00000000000000000000"/>
      <p:regular r:id="rId20"/>
    </p:embeddedFont>
    <p:embeddedFont>
      <p:font typeface="Raleway 2 Bold" charset="1" panose="00000000000000000000"/>
      <p:regular r:id="rId21"/>
    </p:embeddedFont>
    <p:embeddedFont>
      <p:font typeface="Raleway 2 Italics" charset="1" panose="00000000000000000000"/>
      <p:regular r:id="rId22"/>
    </p:embeddedFont>
    <p:embeddedFont>
      <p:font typeface="Raleway 2 Bold Italics" charset="1" panose="00000000000000000000"/>
      <p:regular r:id="rId23"/>
    </p:embeddedFont>
    <p:embeddedFont>
      <p:font typeface="Raleway 2 Thin" charset="1" panose="00000000000000000000"/>
      <p:regular r:id="rId24"/>
    </p:embeddedFont>
    <p:embeddedFont>
      <p:font typeface="Raleway 2 Thin Italics" charset="1" panose="00000000000000000000"/>
      <p:regular r:id="rId25"/>
    </p:embeddedFont>
    <p:embeddedFont>
      <p:font typeface="Raleway 2 Extra-Light" charset="1" panose="00000000000000000000"/>
      <p:regular r:id="rId26"/>
    </p:embeddedFont>
    <p:embeddedFont>
      <p:font typeface="Raleway 2 Extra-Light Italics" charset="1" panose="00000000000000000000"/>
      <p:regular r:id="rId27"/>
    </p:embeddedFont>
    <p:embeddedFont>
      <p:font typeface="Raleway 2 Light" charset="1" panose="00000000000000000000"/>
      <p:regular r:id="rId28"/>
    </p:embeddedFont>
    <p:embeddedFont>
      <p:font typeface="Raleway 2 Light Italics" charset="1" panose="00000000000000000000"/>
      <p:regular r:id="rId29"/>
    </p:embeddedFont>
    <p:embeddedFont>
      <p:font typeface="Raleway 2 Medium" charset="1" panose="00000000000000000000"/>
      <p:regular r:id="rId30"/>
    </p:embeddedFont>
    <p:embeddedFont>
      <p:font typeface="Raleway 2 Medium Italics" charset="1" panose="00000000000000000000"/>
      <p:regular r:id="rId31"/>
    </p:embeddedFont>
    <p:embeddedFont>
      <p:font typeface="Raleway 2 Semi-Bold" charset="1" panose="00000000000000000000"/>
      <p:regular r:id="rId32"/>
    </p:embeddedFont>
    <p:embeddedFont>
      <p:font typeface="Raleway 2 Semi-Bold Italics" charset="1" panose="00000000000000000000"/>
      <p:regular r:id="rId33"/>
    </p:embeddedFont>
    <p:embeddedFont>
      <p:font typeface="Raleway 2 Ultra-Bold" charset="1" panose="00000000000000000000"/>
      <p:regular r:id="rId34"/>
    </p:embeddedFont>
    <p:embeddedFont>
      <p:font typeface="Raleway 2 Ultra-Bold Italics" charset="1" panose="00000000000000000000"/>
      <p:regular r:id="rId35"/>
    </p:embeddedFont>
    <p:embeddedFont>
      <p:font typeface="Raleway 2 Heavy" charset="1" panose="00000000000000000000"/>
      <p:regular r:id="rId36"/>
    </p:embeddedFont>
    <p:embeddedFont>
      <p:font typeface="Raleway 2 Heavy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towardsdatascience.com/exploring-the-lstm-neural-network-model-for-time-series-8b7685aa8cf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6527048" y="-11075849"/>
            <a:ext cx="1525121" cy="24795150"/>
            <a:chOff x="0" y="0"/>
            <a:chExt cx="401678" cy="65304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1678" cy="6530410"/>
            </a:xfrm>
            <a:custGeom>
              <a:avLst/>
              <a:gdLst/>
              <a:ahLst/>
              <a:cxnLst/>
              <a:rect r="r" b="b" t="t" l="l"/>
              <a:pathLst>
                <a:path h="6530410" w="401678">
                  <a:moveTo>
                    <a:pt x="0" y="0"/>
                  </a:moveTo>
                  <a:lnTo>
                    <a:pt x="401678" y="0"/>
                  </a:lnTo>
                  <a:lnTo>
                    <a:pt x="401678" y="6530410"/>
                  </a:lnTo>
                  <a:lnTo>
                    <a:pt x="0" y="653041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1678" cy="6578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87713" y="2600168"/>
            <a:ext cx="16112575" cy="96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A Univariate Time Series Analysis for Turkey’s Covid-19 Cases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93597" y="6655155"/>
            <a:ext cx="4100806" cy="159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aleway 2"/>
              </a:rPr>
              <a:t>Presented by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aleway 2"/>
              </a:rPr>
              <a:t>Yusuf Kağan Özkan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5897880" y="8686351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832537" y="-4363970"/>
            <a:ext cx="3132921" cy="13028331"/>
            <a:chOff x="0" y="0"/>
            <a:chExt cx="82513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131" cy="3431330"/>
            </a:xfrm>
            <a:custGeom>
              <a:avLst/>
              <a:gdLst/>
              <a:ahLst/>
              <a:cxnLst/>
              <a:rect r="r" b="b" t="t" l="l"/>
              <a:pathLst>
                <a:path h="3431330" w="825131">
                  <a:moveTo>
                    <a:pt x="0" y="0"/>
                  </a:moveTo>
                  <a:lnTo>
                    <a:pt x="825131" y="0"/>
                  </a:lnTo>
                  <a:lnTo>
                    <a:pt x="82513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2513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70013" y="1984999"/>
            <a:ext cx="11376155" cy="7757454"/>
          </a:xfrm>
          <a:custGeom>
            <a:avLst/>
            <a:gdLst/>
            <a:ahLst/>
            <a:cxnLst/>
            <a:rect r="r" b="b" t="t" l="l"/>
            <a:pathLst>
              <a:path h="7757454" w="11376155">
                <a:moveTo>
                  <a:pt x="0" y="0"/>
                </a:moveTo>
                <a:lnTo>
                  <a:pt x="11376155" y="0"/>
                </a:lnTo>
                <a:lnTo>
                  <a:pt x="11376155" y="7757454"/>
                </a:lnTo>
                <a:lnTo>
                  <a:pt x="0" y="7757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181" y="724990"/>
            <a:ext cx="5188506" cy="27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959571" y="-5236936"/>
            <a:ext cx="1386989" cy="13028331"/>
            <a:chOff x="0" y="0"/>
            <a:chExt cx="365297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297" cy="3431330"/>
            </a:xfrm>
            <a:custGeom>
              <a:avLst/>
              <a:gdLst/>
              <a:ahLst/>
              <a:cxnLst/>
              <a:rect r="r" b="b" t="t" l="l"/>
              <a:pathLst>
                <a:path h="3431330" w="365297">
                  <a:moveTo>
                    <a:pt x="0" y="0"/>
                  </a:moveTo>
                  <a:lnTo>
                    <a:pt x="365297" y="0"/>
                  </a:lnTo>
                  <a:lnTo>
                    <a:pt x="365297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5297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83516" y="2935318"/>
            <a:ext cx="14264637" cy="6295363"/>
          </a:xfrm>
          <a:custGeom>
            <a:avLst/>
            <a:gdLst/>
            <a:ahLst/>
            <a:cxnLst/>
            <a:rect r="r" b="b" t="t" l="l"/>
            <a:pathLst>
              <a:path h="6295363" w="14264637">
                <a:moveTo>
                  <a:pt x="0" y="0"/>
                </a:moveTo>
                <a:lnTo>
                  <a:pt x="14264637" y="0"/>
                </a:lnTo>
                <a:lnTo>
                  <a:pt x="14264637" y="6295363"/>
                </a:lnTo>
                <a:lnTo>
                  <a:pt x="0" y="6295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181" y="724990"/>
            <a:ext cx="5188506" cy="90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ARIMA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1972" y="2801968"/>
            <a:ext cx="2345642" cy="64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ARIMA(5,1,5)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959571" y="-5236936"/>
            <a:ext cx="1386989" cy="13028331"/>
            <a:chOff x="0" y="0"/>
            <a:chExt cx="365297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297" cy="3431330"/>
            </a:xfrm>
            <a:custGeom>
              <a:avLst/>
              <a:gdLst/>
              <a:ahLst/>
              <a:cxnLst/>
              <a:rect r="r" b="b" t="t" l="l"/>
              <a:pathLst>
                <a:path h="3431330" w="365297">
                  <a:moveTo>
                    <a:pt x="0" y="0"/>
                  </a:moveTo>
                  <a:lnTo>
                    <a:pt x="365297" y="0"/>
                  </a:lnTo>
                  <a:lnTo>
                    <a:pt x="365297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5297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44267" y="1970723"/>
            <a:ext cx="13166753" cy="7814414"/>
          </a:xfrm>
          <a:custGeom>
            <a:avLst/>
            <a:gdLst/>
            <a:ahLst/>
            <a:cxnLst/>
            <a:rect r="r" b="b" t="t" l="l"/>
            <a:pathLst>
              <a:path h="7814414" w="13166753">
                <a:moveTo>
                  <a:pt x="0" y="0"/>
                </a:moveTo>
                <a:lnTo>
                  <a:pt x="13166753" y="0"/>
                </a:lnTo>
                <a:lnTo>
                  <a:pt x="13166753" y="7814415"/>
                </a:lnTo>
                <a:lnTo>
                  <a:pt x="0" y="7814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02994" y="1652523"/>
            <a:ext cx="2607192" cy="318201"/>
          </a:xfrm>
          <a:custGeom>
            <a:avLst/>
            <a:gdLst/>
            <a:ahLst/>
            <a:cxnLst/>
            <a:rect r="r" b="b" t="t" l="l"/>
            <a:pathLst>
              <a:path h="318201" w="2607192">
                <a:moveTo>
                  <a:pt x="0" y="0"/>
                </a:moveTo>
                <a:lnTo>
                  <a:pt x="2607192" y="0"/>
                </a:lnTo>
                <a:lnTo>
                  <a:pt x="2607192" y="318200"/>
                </a:lnTo>
                <a:lnTo>
                  <a:pt x="0" y="318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0181" y="724990"/>
            <a:ext cx="5188506" cy="90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PROPHET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959571" y="-5236936"/>
            <a:ext cx="1386989" cy="13028331"/>
            <a:chOff x="0" y="0"/>
            <a:chExt cx="365297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297" cy="3431330"/>
            </a:xfrm>
            <a:custGeom>
              <a:avLst/>
              <a:gdLst/>
              <a:ahLst/>
              <a:cxnLst/>
              <a:rect r="r" b="b" t="t" l="l"/>
              <a:pathLst>
                <a:path h="3431330" w="365297">
                  <a:moveTo>
                    <a:pt x="0" y="0"/>
                  </a:moveTo>
                  <a:lnTo>
                    <a:pt x="365297" y="0"/>
                  </a:lnTo>
                  <a:lnTo>
                    <a:pt x="365297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5297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26666" y="2537950"/>
            <a:ext cx="15414098" cy="6889932"/>
          </a:xfrm>
          <a:custGeom>
            <a:avLst/>
            <a:gdLst/>
            <a:ahLst/>
            <a:cxnLst/>
            <a:rect r="r" b="b" t="t" l="l"/>
            <a:pathLst>
              <a:path h="6889932" w="15414098">
                <a:moveTo>
                  <a:pt x="0" y="0"/>
                </a:moveTo>
                <a:lnTo>
                  <a:pt x="15414098" y="0"/>
                </a:lnTo>
                <a:lnTo>
                  <a:pt x="15414098" y="6889932"/>
                </a:lnTo>
                <a:lnTo>
                  <a:pt x="0" y="6889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181" y="724990"/>
            <a:ext cx="5188506" cy="90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PROPHET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959571" y="-5236936"/>
            <a:ext cx="1386989" cy="13028331"/>
            <a:chOff x="0" y="0"/>
            <a:chExt cx="365297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297" cy="3431330"/>
            </a:xfrm>
            <a:custGeom>
              <a:avLst/>
              <a:gdLst/>
              <a:ahLst/>
              <a:cxnLst/>
              <a:rect r="r" b="b" t="t" l="l"/>
              <a:pathLst>
                <a:path h="3431330" w="365297">
                  <a:moveTo>
                    <a:pt x="0" y="0"/>
                  </a:moveTo>
                  <a:lnTo>
                    <a:pt x="365297" y="0"/>
                  </a:lnTo>
                  <a:lnTo>
                    <a:pt x="365297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5297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32267" y="2693411"/>
            <a:ext cx="15842194" cy="6648797"/>
          </a:xfrm>
          <a:custGeom>
            <a:avLst/>
            <a:gdLst/>
            <a:ahLst/>
            <a:cxnLst/>
            <a:rect r="r" b="b" t="t" l="l"/>
            <a:pathLst>
              <a:path h="6648797" w="15842194">
                <a:moveTo>
                  <a:pt x="0" y="0"/>
                </a:moveTo>
                <a:lnTo>
                  <a:pt x="15842194" y="0"/>
                </a:lnTo>
                <a:lnTo>
                  <a:pt x="15842194" y="6648797"/>
                </a:lnTo>
                <a:lnTo>
                  <a:pt x="0" y="664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96650" y="2517269"/>
            <a:ext cx="2778922" cy="339160"/>
          </a:xfrm>
          <a:custGeom>
            <a:avLst/>
            <a:gdLst/>
            <a:ahLst/>
            <a:cxnLst/>
            <a:rect r="r" b="b" t="t" l="l"/>
            <a:pathLst>
              <a:path h="339160" w="2778922">
                <a:moveTo>
                  <a:pt x="0" y="0"/>
                </a:moveTo>
                <a:lnTo>
                  <a:pt x="2778922" y="0"/>
                </a:lnTo>
                <a:lnTo>
                  <a:pt x="2778922" y="339160"/>
                </a:lnTo>
                <a:lnTo>
                  <a:pt x="0" y="339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0181" y="724990"/>
            <a:ext cx="5188506" cy="90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LSTM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959571" y="-5236936"/>
            <a:ext cx="1386989" cy="13028331"/>
            <a:chOff x="0" y="0"/>
            <a:chExt cx="365297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297" cy="3431330"/>
            </a:xfrm>
            <a:custGeom>
              <a:avLst/>
              <a:gdLst/>
              <a:ahLst/>
              <a:cxnLst/>
              <a:rect r="r" b="b" t="t" l="l"/>
              <a:pathLst>
                <a:path h="3431330" w="365297">
                  <a:moveTo>
                    <a:pt x="0" y="0"/>
                  </a:moveTo>
                  <a:lnTo>
                    <a:pt x="365297" y="0"/>
                  </a:lnTo>
                  <a:lnTo>
                    <a:pt x="365297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5297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92244" y="2603646"/>
            <a:ext cx="15783097" cy="6965499"/>
          </a:xfrm>
          <a:custGeom>
            <a:avLst/>
            <a:gdLst/>
            <a:ahLst/>
            <a:cxnLst/>
            <a:rect r="r" b="b" t="t" l="l"/>
            <a:pathLst>
              <a:path h="6965499" w="15783097">
                <a:moveTo>
                  <a:pt x="0" y="0"/>
                </a:moveTo>
                <a:lnTo>
                  <a:pt x="15783096" y="0"/>
                </a:lnTo>
                <a:lnTo>
                  <a:pt x="15783096" y="6965499"/>
                </a:lnTo>
                <a:lnTo>
                  <a:pt x="0" y="6965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181" y="724990"/>
            <a:ext cx="5188506" cy="90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HYBRID MODEL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44012" y="-4452495"/>
            <a:ext cx="2955871" cy="13028331"/>
            <a:chOff x="0" y="0"/>
            <a:chExt cx="77850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8501" cy="3431330"/>
            </a:xfrm>
            <a:custGeom>
              <a:avLst/>
              <a:gdLst/>
              <a:ahLst/>
              <a:cxnLst/>
              <a:rect r="r" b="b" t="t" l="l"/>
              <a:pathLst>
                <a:path h="3431330" w="778501">
                  <a:moveTo>
                    <a:pt x="0" y="0"/>
                  </a:moveTo>
                  <a:lnTo>
                    <a:pt x="778501" y="0"/>
                  </a:lnTo>
                  <a:lnTo>
                    <a:pt x="77850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7850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8878" y="5382400"/>
            <a:ext cx="10259617" cy="4466990"/>
          </a:xfrm>
          <a:custGeom>
            <a:avLst/>
            <a:gdLst/>
            <a:ahLst/>
            <a:cxnLst/>
            <a:rect r="r" b="b" t="t" l="l"/>
            <a:pathLst>
              <a:path h="4466990" w="10259617">
                <a:moveTo>
                  <a:pt x="0" y="0"/>
                </a:moveTo>
                <a:lnTo>
                  <a:pt x="10259617" y="0"/>
                </a:lnTo>
                <a:lnTo>
                  <a:pt x="10259617" y="4466990"/>
                </a:lnTo>
                <a:lnTo>
                  <a:pt x="0" y="446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40135" y="379321"/>
            <a:ext cx="10574976" cy="4604297"/>
          </a:xfrm>
          <a:custGeom>
            <a:avLst/>
            <a:gdLst/>
            <a:ahLst/>
            <a:cxnLst/>
            <a:rect r="r" b="b" t="t" l="l"/>
            <a:pathLst>
              <a:path h="4604297" w="10574976">
                <a:moveTo>
                  <a:pt x="0" y="0"/>
                </a:moveTo>
                <a:lnTo>
                  <a:pt x="10574976" y="0"/>
                </a:lnTo>
                <a:lnTo>
                  <a:pt x="10574976" y="4604296"/>
                </a:lnTo>
                <a:lnTo>
                  <a:pt x="0" y="4604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0181" y="724990"/>
            <a:ext cx="5188506" cy="27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TIME SERIES REGRESSION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91632" y="6374009"/>
            <a:ext cx="5219992" cy="111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ŷ=-27.1557+0.9868(Case.L1)+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0.0014(Doses_admin)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91632" y="7801390"/>
            <a:ext cx="3969064" cy="58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Adj. R-squared: 0.980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91632" y="8782539"/>
            <a:ext cx="4429269" cy="58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Durbin-Watson: 1.58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44012" y="-4452495"/>
            <a:ext cx="2955871" cy="13028331"/>
            <a:chOff x="0" y="0"/>
            <a:chExt cx="77850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8501" cy="3431330"/>
            </a:xfrm>
            <a:custGeom>
              <a:avLst/>
              <a:gdLst/>
              <a:ahLst/>
              <a:cxnLst/>
              <a:rect r="r" b="b" t="t" l="l"/>
              <a:pathLst>
                <a:path h="3431330" w="778501">
                  <a:moveTo>
                    <a:pt x="0" y="0"/>
                  </a:moveTo>
                  <a:lnTo>
                    <a:pt x="778501" y="0"/>
                  </a:lnTo>
                  <a:lnTo>
                    <a:pt x="77850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7850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98608" y="3741936"/>
            <a:ext cx="13996937" cy="6158172"/>
          </a:xfrm>
          <a:custGeom>
            <a:avLst/>
            <a:gdLst/>
            <a:ahLst/>
            <a:cxnLst/>
            <a:rect r="r" b="b" t="t" l="l"/>
            <a:pathLst>
              <a:path h="6158172" w="13996937">
                <a:moveTo>
                  <a:pt x="0" y="0"/>
                </a:moveTo>
                <a:lnTo>
                  <a:pt x="13996936" y="0"/>
                </a:lnTo>
                <a:lnTo>
                  <a:pt x="13996936" y="6158172"/>
                </a:lnTo>
                <a:lnTo>
                  <a:pt x="0" y="6158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181" y="724990"/>
            <a:ext cx="5188506" cy="27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TIME SERIES REGRESSION MODEL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51171" y="-4005185"/>
            <a:ext cx="2701946" cy="11909130"/>
            <a:chOff x="0" y="0"/>
            <a:chExt cx="77850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8501" cy="3431330"/>
            </a:xfrm>
            <a:custGeom>
              <a:avLst/>
              <a:gdLst/>
              <a:ahLst/>
              <a:cxnLst/>
              <a:rect r="r" b="b" t="t" l="l"/>
              <a:pathLst>
                <a:path h="3431330" w="778501">
                  <a:moveTo>
                    <a:pt x="0" y="0"/>
                  </a:moveTo>
                  <a:lnTo>
                    <a:pt x="778501" y="0"/>
                  </a:lnTo>
                  <a:lnTo>
                    <a:pt x="77850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7850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9992" y="4529933"/>
            <a:ext cx="16193727" cy="3205957"/>
          </a:xfrm>
          <a:custGeom>
            <a:avLst/>
            <a:gdLst/>
            <a:ahLst/>
            <a:cxnLst/>
            <a:rect r="r" b="b" t="t" l="l"/>
            <a:pathLst>
              <a:path h="3205957" w="16193727">
                <a:moveTo>
                  <a:pt x="0" y="0"/>
                </a:moveTo>
                <a:lnTo>
                  <a:pt x="16193727" y="0"/>
                </a:lnTo>
                <a:lnTo>
                  <a:pt x="16193727" y="3205958"/>
                </a:lnTo>
                <a:lnTo>
                  <a:pt x="0" y="3205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3904" y="890847"/>
            <a:ext cx="4742786" cy="166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9"/>
              </a:lnSpc>
            </a:pPr>
            <a:r>
              <a:rPr lang="en-US" sz="4692">
                <a:solidFill>
                  <a:srgbClr val="FAE8E0"/>
                </a:solidFill>
                <a:latin typeface="Arimo Bold"/>
              </a:rPr>
              <a:t>MODEL SELECTION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9992" y="3524947"/>
            <a:ext cx="4886964" cy="64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Test Set Accuracy Measures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51171" y="-4005185"/>
            <a:ext cx="2701946" cy="11909130"/>
            <a:chOff x="0" y="0"/>
            <a:chExt cx="77850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8501" cy="3431330"/>
            </a:xfrm>
            <a:custGeom>
              <a:avLst/>
              <a:gdLst/>
              <a:ahLst/>
              <a:cxnLst/>
              <a:rect r="r" b="b" t="t" l="l"/>
              <a:pathLst>
                <a:path h="3431330" w="778501">
                  <a:moveTo>
                    <a:pt x="0" y="0"/>
                  </a:moveTo>
                  <a:lnTo>
                    <a:pt x="778501" y="0"/>
                  </a:lnTo>
                  <a:lnTo>
                    <a:pt x="77850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7850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8576" y="645495"/>
            <a:ext cx="4742786" cy="24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9"/>
              </a:lnSpc>
            </a:pPr>
            <a:r>
              <a:rPr lang="en-US" sz="4692">
                <a:solidFill>
                  <a:srgbClr val="FAE8E0"/>
                </a:solidFill>
                <a:latin typeface="Arimo Bold"/>
              </a:rPr>
              <a:t>DISCUSSION AND 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30956" y="5510036"/>
            <a:ext cx="10843944" cy="4551085"/>
          </a:xfrm>
          <a:custGeom>
            <a:avLst/>
            <a:gdLst/>
            <a:ahLst/>
            <a:cxnLst/>
            <a:rect r="r" b="b" t="t" l="l"/>
            <a:pathLst>
              <a:path h="4551085" w="10843944">
                <a:moveTo>
                  <a:pt x="0" y="0"/>
                </a:moveTo>
                <a:lnTo>
                  <a:pt x="10843944" y="0"/>
                </a:lnTo>
                <a:lnTo>
                  <a:pt x="10843944" y="4551085"/>
                </a:lnTo>
                <a:lnTo>
                  <a:pt x="0" y="455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59151" y="446447"/>
            <a:ext cx="10839189" cy="4768871"/>
          </a:xfrm>
          <a:custGeom>
            <a:avLst/>
            <a:gdLst/>
            <a:ahLst/>
            <a:cxnLst/>
            <a:rect r="r" b="b" t="t" l="l"/>
            <a:pathLst>
              <a:path h="4768871" w="10839189">
                <a:moveTo>
                  <a:pt x="0" y="0"/>
                </a:moveTo>
                <a:lnTo>
                  <a:pt x="10839189" y="0"/>
                </a:lnTo>
                <a:lnTo>
                  <a:pt x="10839189" y="4768871"/>
                </a:lnTo>
                <a:lnTo>
                  <a:pt x="0" y="4768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95787" y="8642402"/>
            <a:ext cx="2024032" cy="615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6"/>
              </a:lnSpc>
            </a:pPr>
            <a:r>
              <a:rPr lang="en-US" sz="3497">
                <a:solidFill>
                  <a:srgbClr val="000000"/>
                </a:solidFill>
                <a:latin typeface="Arimo"/>
              </a:rPr>
              <a:t>LSTM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3418" y="3896423"/>
            <a:ext cx="2585438" cy="506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4"/>
              </a:lnSpc>
            </a:pPr>
            <a:r>
              <a:rPr lang="en-US" sz="2917">
                <a:solidFill>
                  <a:srgbClr val="000000"/>
                </a:solidFill>
                <a:latin typeface="Arimo"/>
              </a:rPr>
              <a:t>Regression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365" y="-4324512"/>
            <a:ext cx="1667404" cy="13028331"/>
            <a:chOff x="0" y="0"/>
            <a:chExt cx="439152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52" cy="3431330"/>
            </a:xfrm>
            <a:custGeom>
              <a:avLst/>
              <a:gdLst/>
              <a:ahLst/>
              <a:cxnLst/>
              <a:rect r="r" b="b" t="t" l="l"/>
              <a:pathLst>
                <a:path h="3431330" w="439152">
                  <a:moveTo>
                    <a:pt x="0" y="0"/>
                  </a:moveTo>
                  <a:lnTo>
                    <a:pt x="439152" y="0"/>
                  </a:lnTo>
                  <a:lnTo>
                    <a:pt x="439152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152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8664" y="1502801"/>
            <a:ext cx="3858507" cy="121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2"/>
              </a:lnSpc>
            </a:pPr>
            <a:r>
              <a:rPr lang="en-US" sz="6923">
                <a:solidFill>
                  <a:srgbClr val="FAE8E0"/>
                </a:solidFill>
                <a:latin typeface="Arimo Bold"/>
              </a:rPr>
              <a:t>OUTLINE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94372" y="1502801"/>
            <a:ext cx="4127209" cy="8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5"/>
              </a:lnSpc>
            </a:pPr>
            <a:r>
              <a:rPr lang="en-US" sz="4268">
                <a:solidFill>
                  <a:srgbClr val="000000"/>
                </a:solidFill>
                <a:latin typeface="Calibri (MS) Bold"/>
              </a:rPr>
              <a:t>1) 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94372" y="2377633"/>
            <a:ext cx="7563345" cy="8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5"/>
              </a:lnSpc>
            </a:pPr>
            <a:r>
              <a:rPr lang="en-US" sz="4268">
                <a:solidFill>
                  <a:srgbClr val="000000"/>
                </a:solidFill>
                <a:latin typeface="Calibri (MS) Bold"/>
              </a:rPr>
              <a:t>2) EXPLORATORY 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94372" y="3176790"/>
            <a:ext cx="2269380" cy="8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5"/>
              </a:lnSpc>
            </a:pPr>
            <a:r>
              <a:rPr lang="en-US" sz="4268">
                <a:solidFill>
                  <a:srgbClr val="000000"/>
                </a:solidFill>
                <a:latin typeface="Calibri (MS) Bold"/>
              </a:rPr>
              <a:t>3) ARIMA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94372" y="4934479"/>
            <a:ext cx="1916583" cy="80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5"/>
              </a:lnSpc>
            </a:pPr>
            <a:r>
              <a:rPr lang="en-US" sz="4268">
                <a:solidFill>
                  <a:srgbClr val="000000"/>
                </a:solidFill>
                <a:latin typeface="Calibri (MS) Bold"/>
              </a:rPr>
              <a:t>5) LSTM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94372" y="5813324"/>
            <a:ext cx="4206131" cy="80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5"/>
              </a:lnSpc>
            </a:pPr>
            <a:r>
              <a:rPr lang="en-US" sz="4268">
                <a:solidFill>
                  <a:srgbClr val="000000"/>
                </a:solidFill>
                <a:latin typeface="Calibri (MS) Bold"/>
              </a:rPr>
              <a:t>6) HYBRID MODEL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94372" y="6692169"/>
            <a:ext cx="8117278" cy="80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5"/>
              </a:lnSpc>
            </a:pPr>
            <a:r>
              <a:rPr lang="en-US" sz="4268">
                <a:solidFill>
                  <a:srgbClr val="000000"/>
                </a:solidFill>
                <a:latin typeface="Calibri (MS) Bold"/>
              </a:rPr>
              <a:t>7) TIME SERIES REGRESSION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94372" y="4055634"/>
            <a:ext cx="2812558" cy="80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5"/>
              </a:lnSpc>
            </a:pPr>
            <a:r>
              <a:rPr lang="en-US" sz="4268">
                <a:solidFill>
                  <a:srgbClr val="000000"/>
                </a:solidFill>
                <a:latin typeface="Calibri (MS) Bold"/>
              </a:rPr>
              <a:t>4) PROPHET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4372" y="7571014"/>
            <a:ext cx="5441456" cy="80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5"/>
              </a:lnSpc>
            </a:pPr>
            <a:r>
              <a:rPr lang="en-US" sz="4268">
                <a:solidFill>
                  <a:srgbClr val="000000"/>
                </a:solidFill>
                <a:latin typeface="Calibri (MS) Bold"/>
              </a:rPr>
              <a:t>8) MODEL SELECTION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4372" y="8449859"/>
            <a:ext cx="8500750" cy="80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5"/>
              </a:lnSpc>
            </a:pPr>
            <a:r>
              <a:rPr lang="en-US" sz="4268">
                <a:solidFill>
                  <a:srgbClr val="000000"/>
                </a:solidFill>
                <a:latin typeface="Calibri (MS) Bold"/>
              </a:rPr>
              <a:t>9) DISCUSSION AND 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751171" y="-4005185"/>
            <a:ext cx="2701946" cy="11909130"/>
            <a:chOff x="0" y="0"/>
            <a:chExt cx="77850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8501" cy="3431330"/>
            </a:xfrm>
            <a:custGeom>
              <a:avLst/>
              <a:gdLst/>
              <a:ahLst/>
              <a:cxnLst/>
              <a:rect r="r" b="b" t="t" l="l"/>
              <a:pathLst>
                <a:path h="3431330" w="778501">
                  <a:moveTo>
                    <a:pt x="0" y="0"/>
                  </a:moveTo>
                  <a:lnTo>
                    <a:pt x="778501" y="0"/>
                  </a:lnTo>
                  <a:lnTo>
                    <a:pt x="77850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7850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35950" y="1480380"/>
            <a:ext cx="4742786" cy="823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9"/>
              </a:lnSpc>
            </a:pPr>
            <a:r>
              <a:rPr lang="en-US" sz="4692">
                <a:solidFill>
                  <a:srgbClr val="FAE8E0"/>
                </a:solidFill>
                <a:latin typeface="Arimo Bold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030" y="3705170"/>
            <a:ext cx="16709541" cy="90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Devaraj, J., Elavarasan, R. M., Pugazhendhi, R., Shafiullah, G. M., Ganesan, S., Jeysree, A. K., ... &amp; Hossain, E. (2021).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Forecasting of COVID-19 cases using deep learning models: Is it reliable and practically significant?. Results in Physics, 21, 103817.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030" y="4860947"/>
            <a:ext cx="11954978" cy="90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Yusuf, S. (2022, Oct 24). Linear regression with time series data. Medium.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https://medium.com/@sawsanyusuf/linear-regression-with-time-series-data-9186eb1ee607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030" y="6016559"/>
            <a:ext cx="18199970" cy="90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Keith, M. (2022). Exploring the LSTM neural network model for time series. </a:t>
            </a:r>
            <a:r>
              <a:rPr lang="en-US" sz="2499">
                <a:solidFill>
                  <a:srgbClr val="000000"/>
                </a:solidFill>
                <a:latin typeface="Calibri (MS)"/>
              </a:rPr>
              <a:t>Towards Data Science. </a:t>
            </a:r>
            <a:r>
              <a:rPr lang="en-US" sz="2499" u="sng">
                <a:solidFill>
                  <a:srgbClr val="000000"/>
                </a:solidFill>
                <a:latin typeface="Calibri (MS)"/>
                <a:hlinkClick r:id="rId2" tooltip="https://towardsdatascience.com/exploring-the-lstm-neural-network-model-for-time-series-8b7685aa8cf"/>
              </a:rPr>
              <a:t>https://towardsdatascience.com/exploring-the-lstm-neural-network-model-for-time-series-8b7685aa8cf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537760" y="-4416996"/>
            <a:ext cx="3132921" cy="13028331"/>
            <a:chOff x="0" y="0"/>
            <a:chExt cx="82513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131" cy="3431330"/>
            </a:xfrm>
            <a:custGeom>
              <a:avLst/>
              <a:gdLst/>
              <a:ahLst/>
              <a:cxnLst/>
              <a:rect r="r" b="b" t="t" l="l"/>
              <a:pathLst>
                <a:path h="3431330" w="825131">
                  <a:moveTo>
                    <a:pt x="0" y="0"/>
                  </a:moveTo>
                  <a:lnTo>
                    <a:pt x="825131" y="0"/>
                  </a:lnTo>
                  <a:lnTo>
                    <a:pt x="82513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2513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6354" y="1408838"/>
            <a:ext cx="6997315" cy="121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2"/>
              </a:lnSpc>
            </a:pPr>
            <a:r>
              <a:rPr lang="en-US" sz="6923">
                <a:solidFill>
                  <a:srgbClr val="FAE8E0"/>
                </a:solidFill>
                <a:latin typeface="Arimo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6354" y="4373447"/>
            <a:ext cx="17941646" cy="164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5"/>
              </a:lnSpc>
            </a:pPr>
            <a:r>
              <a:rPr lang="en-US" sz="4461">
                <a:solidFill>
                  <a:srgbClr val="000000"/>
                </a:solidFill>
                <a:latin typeface="Calibri (MS)"/>
              </a:rPr>
              <a:t>This study aims to forecast future values and making interpretations about Turkey’s Covid-19 Cases.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6354" y="6517615"/>
            <a:ext cx="4518091" cy="64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March 2020 to May 2022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875222" y="-4363970"/>
            <a:ext cx="3132921" cy="13028331"/>
            <a:chOff x="0" y="0"/>
            <a:chExt cx="82513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131" cy="3431330"/>
            </a:xfrm>
            <a:custGeom>
              <a:avLst/>
              <a:gdLst/>
              <a:ahLst/>
              <a:cxnLst/>
              <a:rect r="r" b="b" t="t" l="l"/>
              <a:pathLst>
                <a:path h="3431330" w="825131">
                  <a:moveTo>
                    <a:pt x="0" y="0"/>
                  </a:moveTo>
                  <a:lnTo>
                    <a:pt x="825131" y="0"/>
                  </a:lnTo>
                  <a:lnTo>
                    <a:pt x="82513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2513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54025" y="4024659"/>
            <a:ext cx="12305275" cy="5641944"/>
          </a:xfrm>
          <a:custGeom>
            <a:avLst/>
            <a:gdLst/>
            <a:ahLst/>
            <a:cxnLst/>
            <a:rect r="r" b="b" t="t" l="l"/>
            <a:pathLst>
              <a:path h="5641944" w="12305275">
                <a:moveTo>
                  <a:pt x="0" y="0"/>
                </a:moveTo>
                <a:lnTo>
                  <a:pt x="12305275" y="0"/>
                </a:lnTo>
                <a:lnTo>
                  <a:pt x="12305275" y="5641945"/>
                </a:lnTo>
                <a:lnTo>
                  <a:pt x="0" y="5641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4864" y="4340682"/>
            <a:ext cx="2805245" cy="64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Time Series Plot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181" y="724990"/>
            <a:ext cx="5188506" cy="27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48686" y="3563538"/>
            <a:ext cx="12196335" cy="6519977"/>
          </a:xfrm>
          <a:custGeom>
            <a:avLst/>
            <a:gdLst/>
            <a:ahLst/>
            <a:cxnLst/>
            <a:rect r="r" b="b" t="t" l="l"/>
            <a:pathLst>
              <a:path h="6519977" w="12196335">
                <a:moveTo>
                  <a:pt x="0" y="0"/>
                </a:moveTo>
                <a:lnTo>
                  <a:pt x="12196335" y="0"/>
                </a:lnTo>
                <a:lnTo>
                  <a:pt x="12196335" y="6519977"/>
                </a:lnTo>
                <a:lnTo>
                  <a:pt x="0" y="651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1875222" y="-4363970"/>
            <a:ext cx="3132921" cy="13028331"/>
            <a:chOff x="0" y="0"/>
            <a:chExt cx="825131" cy="34313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5131" cy="3431330"/>
            </a:xfrm>
            <a:custGeom>
              <a:avLst/>
              <a:gdLst/>
              <a:ahLst/>
              <a:cxnLst/>
              <a:rect r="r" b="b" t="t" l="l"/>
              <a:pathLst>
                <a:path h="3431330" w="825131">
                  <a:moveTo>
                    <a:pt x="0" y="0"/>
                  </a:moveTo>
                  <a:lnTo>
                    <a:pt x="825131" y="0"/>
                  </a:lnTo>
                  <a:lnTo>
                    <a:pt x="82513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2513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54864" y="4340682"/>
            <a:ext cx="2805245" cy="64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Time Series Plot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181" y="724990"/>
            <a:ext cx="5188506" cy="27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832537" y="-4363970"/>
            <a:ext cx="3132921" cy="13028331"/>
            <a:chOff x="0" y="0"/>
            <a:chExt cx="82513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131" cy="3431330"/>
            </a:xfrm>
            <a:custGeom>
              <a:avLst/>
              <a:gdLst/>
              <a:ahLst/>
              <a:cxnLst/>
              <a:rect r="r" b="b" t="t" l="l"/>
              <a:pathLst>
                <a:path h="3431330" w="825131">
                  <a:moveTo>
                    <a:pt x="0" y="0"/>
                  </a:moveTo>
                  <a:lnTo>
                    <a:pt x="825131" y="0"/>
                  </a:lnTo>
                  <a:lnTo>
                    <a:pt x="82513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2513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01945" y="1953352"/>
            <a:ext cx="11748526" cy="7812572"/>
          </a:xfrm>
          <a:custGeom>
            <a:avLst/>
            <a:gdLst/>
            <a:ahLst/>
            <a:cxnLst/>
            <a:rect r="r" b="b" t="t" l="l"/>
            <a:pathLst>
              <a:path h="7812572" w="11748526">
                <a:moveTo>
                  <a:pt x="0" y="0"/>
                </a:moveTo>
                <a:lnTo>
                  <a:pt x="11748526" y="0"/>
                </a:lnTo>
                <a:lnTo>
                  <a:pt x="11748526" y="7812572"/>
                </a:lnTo>
                <a:lnTo>
                  <a:pt x="0" y="781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181" y="724990"/>
            <a:ext cx="5188506" cy="27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389" y="4340682"/>
            <a:ext cx="2656196" cy="64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Decomposition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832537" y="-4363970"/>
            <a:ext cx="3132921" cy="13028331"/>
            <a:chOff x="0" y="0"/>
            <a:chExt cx="82513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131" cy="3431330"/>
            </a:xfrm>
            <a:custGeom>
              <a:avLst/>
              <a:gdLst/>
              <a:ahLst/>
              <a:cxnLst/>
              <a:rect r="r" b="b" t="t" l="l"/>
              <a:pathLst>
                <a:path h="3431330" w="825131">
                  <a:moveTo>
                    <a:pt x="0" y="0"/>
                  </a:moveTo>
                  <a:lnTo>
                    <a:pt x="825131" y="0"/>
                  </a:lnTo>
                  <a:lnTo>
                    <a:pt x="82513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2513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65220" y="4208290"/>
            <a:ext cx="13561505" cy="5494748"/>
          </a:xfrm>
          <a:custGeom>
            <a:avLst/>
            <a:gdLst/>
            <a:ahLst/>
            <a:cxnLst/>
            <a:rect r="r" b="b" t="t" l="l"/>
            <a:pathLst>
              <a:path h="5494748" w="13561505">
                <a:moveTo>
                  <a:pt x="0" y="0"/>
                </a:moveTo>
                <a:lnTo>
                  <a:pt x="13561505" y="0"/>
                </a:lnTo>
                <a:lnTo>
                  <a:pt x="13561505" y="5494748"/>
                </a:lnTo>
                <a:lnTo>
                  <a:pt x="0" y="5494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181" y="724990"/>
            <a:ext cx="5188506" cy="27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1818" y="4582564"/>
            <a:ext cx="3317655" cy="124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Shape of the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variable of interest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832537" y="-4363970"/>
            <a:ext cx="3132921" cy="13028331"/>
            <a:chOff x="0" y="0"/>
            <a:chExt cx="82513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131" cy="3431330"/>
            </a:xfrm>
            <a:custGeom>
              <a:avLst/>
              <a:gdLst/>
              <a:ahLst/>
              <a:cxnLst/>
              <a:rect r="r" b="b" t="t" l="l"/>
              <a:pathLst>
                <a:path h="3431330" w="825131">
                  <a:moveTo>
                    <a:pt x="0" y="0"/>
                  </a:moveTo>
                  <a:lnTo>
                    <a:pt x="825131" y="0"/>
                  </a:lnTo>
                  <a:lnTo>
                    <a:pt x="82513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2513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40434" y="4136460"/>
            <a:ext cx="13145716" cy="5571223"/>
          </a:xfrm>
          <a:custGeom>
            <a:avLst/>
            <a:gdLst/>
            <a:ahLst/>
            <a:cxnLst/>
            <a:rect r="r" b="b" t="t" l="l"/>
            <a:pathLst>
              <a:path h="5571223" w="13145716">
                <a:moveTo>
                  <a:pt x="0" y="0"/>
                </a:moveTo>
                <a:lnTo>
                  <a:pt x="13145716" y="0"/>
                </a:lnTo>
                <a:lnTo>
                  <a:pt x="13145716" y="5571223"/>
                </a:lnTo>
                <a:lnTo>
                  <a:pt x="0" y="5571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181" y="724990"/>
            <a:ext cx="5188506" cy="27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1818" y="4582564"/>
            <a:ext cx="3317655" cy="124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Shape of the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variable of interest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832537" y="-4363970"/>
            <a:ext cx="3132921" cy="13028331"/>
            <a:chOff x="0" y="0"/>
            <a:chExt cx="825131" cy="3431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131" cy="3431330"/>
            </a:xfrm>
            <a:custGeom>
              <a:avLst/>
              <a:gdLst/>
              <a:ahLst/>
              <a:cxnLst/>
              <a:rect r="r" b="b" t="t" l="l"/>
              <a:pathLst>
                <a:path h="3431330" w="825131">
                  <a:moveTo>
                    <a:pt x="0" y="0"/>
                  </a:moveTo>
                  <a:lnTo>
                    <a:pt x="825131" y="0"/>
                  </a:lnTo>
                  <a:lnTo>
                    <a:pt x="825131" y="3431330"/>
                  </a:lnTo>
                  <a:lnTo>
                    <a:pt x="0" y="3431330"/>
                  </a:lnTo>
                  <a:close/>
                </a:path>
              </a:pathLst>
            </a:custGeom>
            <a:solidFill>
              <a:srgbClr val="541B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25131" cy="347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0181" y="4222942"/>
            <a:ext cx="8780830" cy="5677439"/>
          </a:xfrm>
          <a:custGeom>
            <a:avLst/>
            <a:gdLst/>
            <a:ahLst/>
            <a:cxnLst/>
            <a:rect r="r" b="b" t="t" l="l"/>
            <a:pathLst>
              <a:path h="5677439" w="8780830">
                <a:moveTo>
                  <a:pt x="0" y="0"/>
                </a:moveTo>
                <a:lnTo>
                  <a:pt x="8780829" y="0"/>
                </a:lnTo>
                <a:lnTo>
                  <a:pt x="8780829" y="5677439"/>
                </a:lnTo>
                <a:lnTo>
                  <a:pt x="0" y="5677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44304" y="583735"/>
            <a:ext cx="8855666" cy="5580702"/>
          </a:xfrm>
          <a:custGeom>
            <a:avLst/>
            <a:gdLst/>
            <a:ahLst/>
            <a:cxnLst/>
            <a:rect r="r" b="b" t="t" l="l"/>
            <a:pathLst>
              <a:path h="5580702" w="8855666">
                <a:moveTo>
                  <a:pt x="0" y="0"/>
                </a:moveTo>
                <a:lnTo>
                  <a:pt x="8855666" y="0"/>
                </a:lnTo>
                <a:lnTo>
                  <a:pt x="8855666" y="5580702"/>
                </a:lnTo>
                <a:lnTo>
                  <a:pt x="0" y="5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0181" y="724990"/>
            <a:ext cx="5188506" cy="27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6"/>
              </a:lnSpc>
            </a:pPr>
            <a:r>
              <a:rPr lang="en-US" sz="5133">
                <a:solidFill>
                  <a:srgbClr val="FAE8E0"/>
                </a:solidFill>
                <a:latin typeface="Arimo Bold"/>
              </a:rPr>
              <a:t>EXPLORATORY DATA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DAGAoYsonMo</dc:identifier>
  <dcterms:modified xsi:type="dcterms:W3CDTF">2011-08-01T06:04:30Z</dcterms:modified>
  <cp:revision>1</cp:revision>
  <dc:title>Blue Simple Illustration Covid Pandemic Vaccine Medical Presentation Template</dc:title>
</cp:coreProperties>
</file>